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9" r:id="rId4"/>
    <p:sldId id="269" r:id="rId5"/>
    <p:sldId id="270" r:id="rId6"/>
    <p:sldId id="275" r:id="rId7"/>
    <p:sldId id="260" r:id="rId8"/>
    <p:sldId id="274" r:id="rId9"/>
    <p:sldId id="276" r:id="rId10"/>
    <p:sldId id="277" r:id="rId11"/>
    <p:sldId id="278" r:id="rId12"/>
    <p:sldId id="279" r:id="rId13"/>
    <p:sldId id="280" r:id="rId14"/>
    <p:sldId id="261" r:id="rId15"/>
    <p:sldId id="281" r:id="rId16"/>
    <p:sldId id="262" r:id="rId17"/>
    <p:sldId id="272" r:id="rId18"/>
    <p:sldId id="26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DB0"/>
    <a:srgbClr val="124B7B"/>
    <a:srgbClr val="1F3465"/>
    <a:srgbClr val="FEAD7C"/>
    <a:srgbClr val="AB7C00"/>
    <a:srgbClr val="FFCA25"/>
    <a:srgbClr val="E8A200"/>
    <a:srgbClr val="FCFFAD"/>
    <a:srgbClr val="F8FF00"/>
    <a:srgbClr val="DFA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34"/>
    <p:restoredTop sz="94720"/>
  </p:normalViewPr>
  <p:slideViewPr>
    <p:cSldViewPr snapToGrid="0" snapToObjects="1" showGuides="1">
      <p:cViewPr varScale="1">
        <p:scale>
          <a:sx n="85" d="100"/>
          <a:sy n="85" d="100"/>
        </p:scale>
        <p:origin x="4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127DB-4AFB-C148-94DB-5D3171A707A2}" type="datetimeFigureOut">
              <a:rPr kumimoji="1" lang="ko-KR" altLang="en-US" smtClean="0"/>
              <a:t>2018-05-02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972D5B-6505-7340-83F9-F33806145B2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5214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2D5B-6505-7340-83F9-F33806145B2D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5775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2D5B-6505-7340-83F9-F33806145B2D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47968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2D5B-6505-7340-83F9-F33806145B2D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2113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2D5B-6505-7340-83F9-F33806145B2D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3059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2D5B-6505-7340-83F9-F33806145B2D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77094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2D5B-6505-7340-83F9-F33806145B2D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0569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2D5B-6505-7340-83F9-F33806145B2D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88863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2D5B-6505-7340-83F9-F33806145B2D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02193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2D5B-6505-7340-83F9-F33806145B2D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64234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2D5B-6505-7340-83F9-F33806145B2D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6681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2D5B-6505-7340-83F9-F33806145B2D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2755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2D5B-6505-7340-83F9-F33806145B2D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251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2D5B-6505-7340-83F9-F33806145B2D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4057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2D5B-6505-7340-83F9-F33806145B2D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8535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2D5B-6505-7340-83F9-F33806145B2D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724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2D5B-6505-7340-83F9-F33806145B2D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9788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2D5B-6505-7340-83F9-F33806145B2D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09525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72D5B-6505-7340-83F9-F33806145B2D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53858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AF193-F418-A048-8CF8-78540845B81B}" type="datetimeFigureOut">
              <a:rPr kumimoji="1" lang="ko-KR" altLang="en-US" smtClean="0"/>
              <a:t>2018-05-02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3AF76-2C76-7643-A306-6096DA518AC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3321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AF193-F418-A048-8CF8-78540845B81B}" type="datetimeFigureOut">
              <a:rPr kumimoji="1" lang="ko-KR" altLang="en-US" smtClean="0"/>
              <a:t>2018-05-02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3AF76-2C76-7643-A306-6096DA518AC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3255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AF193-F418-A048-8CF8-78540845B81B}" type="datetimeFigureOut">
              <a:rPr kumimoji="1" lang="ko-KR" altLang="en-US" smtClean="0"/>
              <a:t>2018-05-02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3AF76-2C76-7643-A306-6096DA518AC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0409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AF193-F418-A048-8CF8-78540845B81B}" type="datetimeFigureOut">
              <a:rPr kumimoji="1" lang="ko-KR" altLang="en-US" smtClean="0"/>
              <a:t>2018-05-02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3AF76-2C76-7643-A306-6096DA518AC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8743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AF193-F418-A048-8CF8-78540845B81B}" type="datetimeFigureOut">
              <a:rPr kumimoji="1" lang="ko-KR" altLang="en-US" smtClean="0"/>
              <a:t>2018-05-02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3AF76-2C76-7643-A306-6096DA518AC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2718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AF193-F418-A048-8CF8-78540845B81B}" type="datetimeFigureOut">
              <a:rPr kumimoji="1" lang="ko-KR" altLang="en-US" smtClean="0"/>
              <a:t>2018-05-02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3AF76-2C76-7643-A306-6096DA518AC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6443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AF193-F418-A048-8CF8-78540845B81B}" type="datetimeFigureOut">
              <a:rPr kumimoji="1" lang="ko-KR" altLang="en-US" smtClean="0"/>
              <a:t>2018-05-02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3AF76-2C76-7643-A306-6096DA518AC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32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AF193-F418-A048-8CF8-78540845B81B}" type="datetimeFigureOut">
              <a:rPr kumimoji="1" lang="ko-KR" altLang="en-US" smtClean="0"/>
              <a:t>2018-05-02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3AF76-2C76-7643-A306-6096DA518AC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7418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AF193-F418-A048-8CF8-78540845B81B}" type="datetimeFigureOut">
              <a:rPr kumimoji="1" lang="ko-KR" altLang="en-US" smtClean="0"/>
              <a:t>2018-05-02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3AF76-2C76-7643-A306-6096DA518AC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1918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AF193-F418-A048-8CF8-78540845B81B}" type="datetimeFigureOut">
              <a:rPr kumimoji="1" lang="ko-KR" altLang="en-US" smtClean="0"/>
              <a:t>2018-05-02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3AF76-2C76-7643-A306-6096DA518AC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6015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AF193-F418-A048-8CF8-78540845B81B}" type="datetimeFigureOut">
              <a:rPr kumimoji="1" lang="ko-KR" altLang="en-US" smtClean="0"/>
              <a:t>2018-05-02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3AF76-2C76-7643-A306-6096DA518AC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0189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1AF193-F418-A048-8CF8-78540845B81B}" type="datetimeFigureOut">
              <a:rPr kumimoji="1" lang="ko-KR" altLang="en-US" smtClean="0"/>
              <a:t>2018-05-02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B3AF76-2C76-7643-A306-6096DA518AC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5977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619886" y="1675911"/>
            <a:ext cx="3677610" cy="2126109"/>
            <a:chOff x="3219664" y="1685491"/>
            <a:chExt cx="3677610" cy="2126109"/>
          </a:xfrm>
        </p:grpSpPr>
        <p:sp>
          <p:nvSpPr>
            <p:cNvPr id="11" name="직사각형 10"/>
            <p:cNvSpPr/>
            <p:nvPr/>
          </p:nvSpPr>
          <p:spPr>
            <a:xfrm>
              <a:off x="3219664" y="1685491"/>
              <a:ext cx="3347391" cy="1757363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219664" y="1685491"/>
              <a:ext cx="334739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7200" b="1" dirty="0">
                  <a:solidFill>
                    <a:schemeClr val="accent5">
                      <a:lumMod val="50000"/>
                    </a:schemeClr>
                  </a:solidFill>
                  <a:latin typeface="NanumBarunGothicOTF" charset="-127"/>
                  <a:ea typeface="NanumBarunGothicOTF" charset="-127"/>
                  <a:cs typeface="NanumBarunGothicOTF" charset="-127"/>
                </a:rPr>
                <a:t>F</a:t>
              </a:r>
              <a:r>
                <a:rPr kumimoji="1" lang="en-US" altLang="ko-KR" sz="7200" b="1" dirty="0">
                  <a:solidFill>
                    <a:schemeClr val="accent1">
                      <a:lumMod val="50000"/>
                    </a:schemeClr>
                  </a:solidFill>
                  <a:latin typeface="NanumBarunGothicOTF" charset="-127"/>
                  <a:ea typeface="NanumBarunGothicOTF" charset="-127"/>
                  <a:cs typeface="NanumBarunGothicOTF" charset="-127"/>
                </a:rPr>
                <a:t>INGER</a:t>
              </a:r>
              <a:endParaRPr kumimoji="1" lang="ko-KR" altLang="en-US" sz="7200" b="1" dirty="0">
                <a:solidFill>
                  <a:schemeClr val="accent1">
                    <a:lumMod val="50000"/>
                  </a:schemeClr>
                </a:solidFill>
                <a:latin typeface="NanumBarunGothicOTF" charset="-127"/>
                <a:ea typeface="NanumBarunGothicOTF" charset="-127"/>
                <a:cs typeface="NanumBarunGothicOTF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19664" y="2495113"/>
              <a:ext cx="268695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6600" b="1" dirty="0">
                  <a:solidFill>
                    <a:schemeClr val="accent1">
                      <a:lumMod val="50000"/>
                    </a:schemeClr>
                  </a:solidFill>
                  <a:latin typeface="NanumBarunGothicOTF" charset="-127"/>
                  <a:ea typeface="NanumBarunGothicOTF" charset="-127"/>
                  <a:cs typeface="NanumBarunGothicOTF" charset="-127"/>
                </a:rPr>
                <a:t>C</a:t>
              </a:r>
              <a:r>
                <a:rPr kumimoji="1" lang="en-US" altLang="ko-KR" sz="6600" b="1" dirty="0">
                  <a:solidFill>
                    <a:schemeClr val="accent5">
                      <a:lumMod val="50000"/>
                    </a:schemeClr>
                  </a:solidFill>
                  <a:latin typeface="NanumBarunGothicOTF" charset="-127"/>
                  <a:ea typeface="NanumBarunGothicOTF" charset="-127"/>
                  <a:cs typeface="NanumBarunGothicOTF" charset="-127"/>
                </a:rPr>
                <a:t>HAIN</a:t>
              </a:r>
              <a:endParaRPr kumimoji="1" lang="ko-KR" altLang="en-US" sz="6600" b="1" dirty="0">
                <a:solidFill>
                  <a:schemeClr val="accent5">
                    <a:lumMod val="50000"/>
                  </a:schemeClr>
                </a:solidFill>
                <a:latin typeface="NanumBarunGothicOTF" charset="-127"/>
                <a:ea typeface="NanumBarunGothicOTF" charset="-127"/>
                <a:cs typeface="NanumBarunGothicOTF" charset="-127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17695">
              <a:off x="5971494" y="2885820"/>
              <a:ext cx="925780" cy="92578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6905010" y="3484418"/>
            <a:ext cx="227023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DB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2012105030 </a:t>
            </a:r>
            <a:r>
              <a:rPr lang="ko-KR" altLang="en-US" sz="1400" dirty="0">
                <a:solidFill>
                  <a:srgbClr val="FFFDB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김정훈</a:t>
            </a:r>
            <a:endParaRPr lang="en-US" altLang="ko-KR" sz="1400" dirty="0">
              <a:solidFill>
                <a:srgbClr val="FFFDB0"/>
              </a:solidFill>
              <a:latin typeface="NanumSquareRoundOTF" charset="-127"/>
              <a:ea typeface="NanumSquareRoundOTF" charset="-127"/>
              <a:cs typeface="NanumSquareRoundOTF" charset="-127"/>
            </a:endParaRPr>
          </a:p>
          <a:p>
            <a:r>
              <a:rPr lang="en-US" altLang="ko-KR" sz="1400" dirty="0">
                <a:solidFill>
                  <a:srgbClr val="FFFDB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2012105030 </a:t>
            </a:r>
            <a:r>
              <a:rPr lang="ko-KR" altLang="en-US" sz="1400" dirty="0">
                <a:solidFill>
                  <a:srgbClr val="FFFDB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나준엽</a:t>
            </a:r>
            <a:endParaRPr lang="en-US" altLang="ko-KR" sz="1400" dirty="0">
              <a:solidFill>
                <a:srgbClr val="FFFDB0"/>
              </a:solidFill>
              <a:latin typeface="NanumSquareRoundOTF" charset="-127"/>
              <a:ea typeface="NanumSquareRoundOTF" charset="-127"/>
              <a:cs typeface="NanumSquareRoundOTF" charset="-127"/>
            </a:endParaRPr>
          </a:p>
          <a:p>
            <a:r>
              <a:rPr lang="en-US" altLang="ko-KR" sz="1400" dirty="0">
                <a:solidFill>
                  <a:srgbClr val="FFFDB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2012097125 </a:t>
            </a:r>
            <a:r>
              <a:rPr lang="ko-KR" altLang="en-US" sz="1400" dirty="0">
                <a:solidFill>
                  <a:srgbClr val="FFFDB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이익행</a:t>
            </a:r>
            <a:endParaRPr lang="en-US" altLang="ko-KR" sz="1400" dirty="0">
              <a:solidFill>
                <a:srgbClr val="FFFDB0"/>
              </a:solidFill>
              <a:latin typeface="NanumSquareRoundOTF" charset="-127"/>
              <a:ea typeface="NanumSquareRoundOTF" charset="-127"/>
              <a:cs typeface="NanumSquareRoundOTF" charset="-127"/>
            </a:endParaRPr>
          </a:p>
          <a:p>
            <a:r>
              <a:rPr lang="en-US" altLang="ko-KR" sz="1400" dirty="0">
                <a:solidFill>
                  <a:srgbClr val="FFFDB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2012105030 </a:t>
            </a:r>
            <a:r>
              <a:rPr lang="ko-KR" altLang="en-US" sz="1400" dirty="0">
                <a:solidFill>
                  <a:srgbClr val="FFFDB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이승혁</a:t>
            </a:r>
            <a:endParaRPr lang="en-US" altLang="ko-KR" sz="1400" dirty="0">
              <a:solidFill>
                <a:srgbClr val="FFFDB0"/>
              </a:solidFill>
              <a:latin typeface="NanumSquareRoundOTF" charset="-127"/>
              <a:ea typeface="NanumSquareRoundOTF" charset="-127"/>
              <a:cs typeface="NanumSquareRoundOTF" charset="-127"/>
            </a:endParaRPr>
          </a:p>
          <a:p>
            <a:r>
              <a:rPr lang="en-US" altLang="ko-KR" sz="1400" dirty="0">
                <a:solidFill>
                  <a:srgbClr val="FFFDB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2012105030 </a:t>
            </a:r>
            <a:r>
              <a:rPr lang="ko-KR" altLang="en-US" sz="1400" dirty="0">
                <a:solidFill>
                  <a:srgbClr val="FFFDB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윤재호</a:t>
            </a:r>
          </a:p>
        </p:txBody>
      </p:sp>
    </p:spTree>
    <p:extLst>
      <p:ext uri="{BB962C8B-B14F-4D97-AF65-F5344CB8AC3E}">
        <p14:creationId xmlns:p14="http://schemas.microsoft.com/office/powerpoint/2010/main" val="31736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6095999" y="6545534"/>
            <a:ext cx="6096000" cy="2417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74207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443" y="6462835"/>
            <a:ext cx="1422400" cy="1662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0" y="6194650"/>
            <a:ext cx="1422400" cy="1662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5824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6096000" y="6548581"/>
            <a:ext cx="6096000" cy="2387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4977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0" y="6465454"/>
            <a:ext cx="2488676" cy="1662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2021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>
              <a:latin typeface="NanumBarunpen" charset="-127"/>
              <a:ea typeface="NanumBarunpen" charset="-127"/>
              <a:cs typeface="NanumBarunpen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09532" y="2767280"/>
            <a:ext cx="41729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0" b="1" dirty="0">
                <a:solidFill>
                  <a:srgbClr val="00206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과제 난점</a:t>
            </a:r>
          </a:p>
        </p:txBody>
      </p:sp>
    </p:spTree>
    <p:extLst>
      <p:ext uri="{BB962C8B-B14F-4D97-AF65-F5344CB8AC3E}">
        <p14:creationId xmlns:p14="http://schemas.microsoft.com/office/powerpoint/2010/main" val="64315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>
              <a:latin typeface="NanumBarunpen" charset="-127"/>
              <a:ea typeface="NanumBarunpen" charset="-127"/>
              <a:cs typeface="NanumBarunpen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096000" y="2321004"/>
            <a:ext cx="66745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FDB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여러 </a:t>
            </a:r>
            <a:r>
              <a:rPr lang="en-US" altLang="ko-KR" dirty="0">
                <a:solidFill>
                  <a:srgbClr val="FFFDB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Platform</a:t>
            </a:r>
            <a:r>
              <a:rPr lang="ko-KR" altLang="en-US" dirty="0">
                <a:solidFill>
                  <a:srgbClr val="FFFDB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간 </a:t>
            </a:r>
            <a:r>
              <a:rPr lang="en-US" altLang="ko-KR" dirty="0">
                <a:solidFill>
                  <a:srgbClr val="FFFDB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version</a:t>
            </a:r>
            <a:r>
              <a:rPr lang="ko-KR" altLang="en-US" dirty="0">
                <a:solidFill>
                  <a:srgbClr val="FFFDB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차이로 인해 호환성의 문제</a:t>
            </a:r>
            <a:r>
              <a:rPr lang="en-US" altLang="ko-KR" dirty="0">
                <a:solidFill>
                  <a:srgbClr val="FFFDB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.</a:t>
            </a:r>
          </a:p>
          <a:p>
            <a:r>
              <a:rPr lang="ko-KR" altLang="en-US" dirty="0">
                <a:solidFill>
                  <a:srgbClr val="FFFDB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생소한 </a:t>
            </a:r>
            <a:r>
              <a:rPr lang="en-US" altLang="ko-KR" dirty="0">
                <a:solidFill>
                  <a:srgbClr val="FFFDB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Platform</a:t>
            </a:r>
            <a:r>
              <a:rPr lang="ko-KR" altLang="en-US" dirty="0">
                <a:solidFill>
                  <a:srgbClr val="FFFDB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을 활용하기 위해 공부하는 기간이 길었음</a:t>
            </a:r>
            <a:r>
              <a:rPr lang="en-US" altLang="ko-KR" dirty="0">
                <a:solidFill>
                  <a:srgbClr val="FFFDB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.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85001" y="1859340"/>
            <a:ext cx="27109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9600" b="1">
                <a:solidFill>
                  <a:srgbClr val="FCFFAD"/>
                </a:solidFill>
                <a:latin typeface="NanumSquareRoundOTF ExtraBold" charset="-127"/>
                <a:ea typeface="NanumSquareRoundOTF ExtraBold" charset="-127"/>
                <a:cs typeface="NanumSquareRoundOTF ExtraBold" charset="-127"/>
              </a:rPr>
              <a:t>S/W</a:t>
            </a:r>
            <a:endParaRPr kumimoji="1" lang="ko-KR" altLang="en-US" sz="9600" b="1" dirty="0">
              <a:solidFill>
                <a:srgbClr val="FCFFAD"/>
              </a:solidFill>
              <a:latin typeface="NanumSquareRoundOTF ExtraBold" charset="-127"/>
              <a:ea typeface="NanumSquareRoundOTF ExtraBold" charset="-127"/>
              <a:cs typeface="NanumSquareRoundOTF ExtraBold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0" y="3429000"/>
            <a:ext cx="28232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9600" b="1" dirty="0">
                <a:solidFill>
                  <a:srgbClr val="FFCA25"/>
                </a:solidFill>
                <a:latin typeface="NanumSquareRoundOTF ExtraBold" charset="-127"/>
                <a:ea typeface="NanumSquareRoundOTF ExtraBold" charset="-127"/>
                <a:cs typeface="NanumSquareRoundOTF ExtraBold" charset="-127"/>
              </a:rPr>
              <a:t>H/W</a:t>
            </a:r>
            <a:endParaRPr kumimoji="1" lang="ko-KR" altLang="en-US" sz="9600" b="1" dirty="0">
              <a:solidFill>
                <a:srgbClr val="FFCA25"/>
              </a:solidFill>
              <a:latin typeface="NanumSquareRoundOTF ExtraBold" charset="-127"/>
              <a:ea typeface="NanumSquareRoundOTF ExtraBold" charset="-127"/>
              <a:cs typeface="NanumSquareRoundOTF ExtraBold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94290" y="3890664"/>
            <a:ext cx="58017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rgbClr val="FFCA25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안드로이드 스마트폰의 지문인식 센서로 추출한</a:t>
            </a:r>
            <a:endParaRPr lang="en-US" altLang="ko-KR" dirty="0" smtClean="0">
              <a:solidFill>
                <a:srgbClr val="FFCA25"/>
              </a:solidFill>
              <a:latin typeface="NanumSquareRoundOTF" charset="-127"/>
              <a:ea typeface="NanumSquareRoundOTF" charset="-127"/>
              <a:cs typeface="NanumSquareRoundOTF" charset="-127"/>
            </a:endParaRPr>
          </a:p>
          <a:p>
            <a:r>
              <a:rPr lang="ko-KR" altLang="en-US" dirty="0" smtClean="0">
                <a:solidFill>
                  <a:srgbClr val="FFCA25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지문 데이터와 </a:t>
            </a:r>
            <a:r>
              <a:rPr lang="ko-KR" altLang="en-US" dirty="0" err="1" smtClean="0">
                <a:solidFill>
                  <a:srgbClr val="FFCA25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아두이노로</a:t>
            </a:r>
            <a:r>
              <a:rPr lang="ko-KR" altLang="en-US" dirty="0" smtClean="0">
                <a:solidFill>
                  <a:srgbClr val="FFCA25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 추출한 데이터의</a:t>
            </a:r>
            <a:endParaRPr lang="en-US" altLang="ko-KR" dirty="0" smtClean="0">
              <a:solidFill>
                <a:srgbClr val="FFCA25"/>
              </a:solidFill>
              <a:latin typeface="NanumSquareRoundOTF" charset="-127"/>
              <a:ea typeface="NanumSquareRoundOTF" charset="-127"/>
              <a:cs typeface="NanumSquareRoundOTF" charset="-127"/>
            </a:endParaRPr>
          </a:p>
          <a:p>
            <a:r>
              <a:rPr lang="ko-KR" altLang="en-US" dirty="0" smtClean="0">
                <a:solidFill>
                  <a:srgbClr val="FFCA25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호환성 파악이 필요함</a:t>
            </a:r>
            <a:endParaRPr lang="en-US" altLang="ko-KR" dirty="0">
              <a:solidFill>
                <a:srgbClr val="FFCA25"/>
              </a:solidFill>
              <a:latin typeface="NanumSquareRoundOTF" charset="-127"/>
              <a:ea typeface="NanumSquareRoundOTF" charset="-127"/>
              <a:cs typeface="NanumSquareRound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6985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>
              <a:latin typeface="NanumBarunpen" charset="-127"/>
              <a:ea typeface="NanumBarunpen" charset="-127"/>
              <a:cs typeface="NanumBarunpen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09532" y="2767280"/>
            <a:ext cx="41729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0" b="1" dirty="0">
                <a:solidFill>
                  <a:srgbClr val="00206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향후 계획</a:t>
            </a:r>
          </a:p>
        </p:txBody>
      </p:sp>
    </p:spTree>
    <p:extLst>
      <p:ext uri="{BB962C8B-B14F-4D97-AF65-F5344CB8AC3E}">
        <p14:creationId xmlns:p14="http://schemas.microsoft.com/office/powerpoint/2010/main" val="750553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>
              <a:latin typeface="NanumBarunpen" charset="-127"/>
              <a:ea typeface="NanumBarunpen" charset="-127"/>
              <a:cs typeface="NanumBarunpen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2867990"/>
            <a:ext cx="1590261" cy="163001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733261" y="3267501"/>
            <a:ext cx="853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FFFDB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지문인식 센서와 </a:t>
            </a:r>
            <a:r>
              <a:rPr lang="en-US" altLang="ko-KR" sz="2400" dirty="0">
                <a:solidFill>
                  <a:srgbClr val="FFFDB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Arduino</a:t>
            </a:r>
            <a:r>
              <a:rPr lang="ko-KR" altLang="en-US" sz="2400" dirty="0">
                <a:solidFill>
                  <a:srgbClr val="FFFDB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의 통신을 통해서 지문 </a:t>
            </a:r>
            <a:r>
              <a:rPr lang="en-US" altLang="ko-KR" sz="2400" dirty="0">
                <a:solidFill>
                  <a:srgbClr val="FFFDB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Data</a:t>
            </a:r>
            <a:r>
              <a:rPr lang="ko-KR" altLang="en-US" sz="2400" dirty="0">
                <a:solidFill>
                  <a:srgbClr val="FFFDB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를 받아오고, 그 </a:t>
            </a:r>
            <a:r>
              <a:rPr lang="en-US" altLang="ko-KR" sz="2400" dirty="0">
                <a:solidFill>
                  <a:srgbClr val="FFFDB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Data</a:t>
            </a:r>
            <a:r>
              <a:rPr lang="ko-KR" altLang="en-US" sz="2400" dirty="0" err="1">
                <a:solidFill>
                  <a:srgbClr val="FFFDB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를</a:t>
            </a:r>
            <a:r>
              <a:rPr lang="ko-KR" altLang="en-US" sz="2400" dirty="0">
                <a:solidFill>
                  <a:srgbClr val="FFFDB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 </a:t>
            </a:r>
            <a:r>
              <a:rPr lang="en-US" altLang="ko-KR" sz="2400" dirty="0" err="1">
                <a:solidFill>
                  <a:srgbClr val="FFFDB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BlockChain</a:t>
            </a:r>
            <a:r>
              <a:rPr lang="ko-KR" altLang="en-US" sz="2400" dirty="0">
                <a:solidFill>
                  <a:srgbClr val="FFFDB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에 저장</a:t>
            </a:r>
            <a:endParaRPr lang="en-US" altLang="ko-KR" sz="2400" dirty="0">
              <a:solidFill>
                <a:srgbClr val="FFFDB0"/>
              </a:solidFill>
              <a:latin typeface="NanumSquareRoundOTF" charset="-127"/>
              <a:ea typeface="NanumSquareRoundOTF" charset="-127"/>
              <a:cs typeface="NanumSquareRoundOTF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9730961" y="1081898"/>
            <a:ext cx="1536700" cy="15367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461" y="1272398"/>
            <a:ext cx="1155700" cy="11557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63599" y="1434749"/>
            <a:ext cx="86768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FFFDB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구성된 </a:t>
            </a:r>
            <a:r>
              <a:rPr lang="en-US" altLang="ko-KR" sz="2400" dirty="0" err="1">
                <a:solidFill>
                  <a:srgbClr val="FFFDB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Chaincode</a:t>
            </a:r>
            <a:r>
              <a:rPr lang="ko-KR" altLang="en-US" sz="2400" dirty="0">
                <a:solidFill>
                  <a:srgbClr val="FFFDB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를 </a:t>
            </a:r>
            <a:r>
              <a:rPr lang="en-US" altLang="ko-KR" sz="2400" dirty="0">
                <a:solidFill>
                  <a:srgbClr val="FFFDB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Local</a:t>
            </a:r>
            <a:r>
              <a:rPr lang="ko-KR" altLang="en-US" sz="2400" dirty="0">
                <a:solidFill>
                  <a:srgbClr val="FFFDB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에서 뿐만 아니라 </a:t>
            </a:r>
            <a:r>
              <a:rPr lang="en-US" altLang="ko-KR" sz="2400" dirty="0" smtClean="0">
                <a:solidFill>
                  <a:srgbClr val="FFFDB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Docker Composer</a:t>
            </a:r>
            <a:r>
              <a:rPr lang="ko-KR" altLang="en-US" sz="2400" dirty="0">
                <a:solidFill>
                  <a:srgbClr val="FFFDB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를 통해</a:t>
            </a:r>
            <a:r>
              <a:rPr lang="en-US" altLang="ko-KR" sz="2400" dirty="0">
                <a:solidFill>
                  <a:srgbClr val="FFFDB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 </a:t>
            </a:r>
            <a:r>
              <a:rPr lang="en-US" altLang="ko-KR" sz="2400" dirty="0" err="1" smtClean="0">
                <a:solidFill>
                  <a:srgbClr val="FFFDB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HyperLedger</a:t>
            </a:r>
            <a:r>
              <a:rPr lang="en-US" altLang="ko-KR" sz="2400" dirty="0" smtClean="0">
                <a:solidFill>
                  <a:srgbClr val="FFFDB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 Network</a:t>
            </a:r>
            <a:r>
              <a:rPr lang="ko-KR" altLang="en-US" sz="2400" dirty="0" smtClean="0">
                <a:solidFill>
                  <a:srgbClr val="FFFDB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와 </a:t>
            </a:r>
            <a:r>
              <a:rPr lang="ko-KR" altLang="en-US" sz="2400" dirty="0">
                <a:solidFill>
                  <a:srgbClr val="FFFDB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통신</a:t>
            </a:r>
            <a:endParaRPr lang="en-US" altLang="ko-KR" sz="2400" dirty="0">
              <a:solidFill>
                <a:srgbClr val="FFFDB0"/>
              </a:solidFill>
              <a:latin typeface="NanumSquareRoundOTF" charset="-127"/>
              <a:ea typeface="NanumSquareRoundOTF" charset="-127"/>
              <a:cs typeface="NanumSquareRoundOTF" charset="-127"/>
            </a:endParaRPr>
          </a:p>
          <a:p>
            <a:endParaRPr lang="en-US" altLang="ko-KR" sz="2400" dirty="0">
              <a:solidFill>
                <a:srgbClr val="FFFDB0"/>
              </a:solidFill>
              <a:latin typeface="NanumSquareRoundOTF" charset="-127"/>
              <a:ea typeface="NanumSquareRoundOTF" charset="-127"/>
              <a:cs typeface="NanumSquareRoundOTF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63599" y="5107203"/>
            <a:ext cx="853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FFFDB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Android </a:t>
            </a:r>
            <a:r>
              <a:rPr lang="ko-KR" altLang="en-US" sz="2400" dirty="0" err="1">
                <a:solidFill>
                  <a:srgbClr val="FFFDB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Application과</a:t>
            </a:r>
            <a:r>
              <a:rPr lang="ko-KR" altLang="en-US" sz="2400" dirty="0">
                <a:solidFill>
                  <a:srgbClr val="FFFDB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 연동해서 지문을 등록하고</a:t>
            </a:r>
            <a:r>
              <a:rPr lang="en-US" altLang="ko-KR" sz="2400" dirty="0">
                <a:solidFill>
                  <a:srgbClr val="FFFDB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, </a:t>
            </a:r>
            <a:r>
              <a:rPr lang="ko-KR" altLang="en-US" sz="2400" dirty="0">
                <a:solidFill>
                  <a:srgbClr val="FFFDB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지문을 등록한 사용자가 자신의 거래내역을 볼 수 있도록 구현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58" y="4747401"/>
            <a:ext cx="1550603" cy="155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338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>
              <a:latin typeface="NanumBarunpen" charset="-127"/>
              <a:ea typeface="NanumBarunpen" charset="-127"/>
              <a:cs typeface="NanumBarunpen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48891" y="2767280"/>
            <a:ext cx="22942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0" b="1">
                <a:solidFill>
                  <a:srgbClr val="00206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Q&amp;A</a:t>
            </a:r>
            <a:endParaRPr kumimoji="1" lang="ko-KR" altLang="en-US" sz="8000" b="1" dirty="0">
              <a:solidFill>
                <a:srgbClr val="002060"/>
              </a:solidFill>
              <a:latin typeface="NanumSquareRoundOTF" charset="-127"/>
              <a:ea typeface="NanumSquareRoundOTF" charset="-127"/>
              <a:cs typeface="NanumSquareRound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1022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6095999" y="1671637"/>
            <a:ext cx="3347391" cy="1757363"/>
          </a:xfrm>
          <a:prstGeom prst="rect">
            <a:avLst/>
          </a:prstGeom>
          <a:solidFill>
            <a:schemeClr val="accent4">
              <a:lumMod val="40000"/>
              <a:lumOff val="60000"/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17695">
            <a:off x="8847829" y="2871966"/>
            <a:ext cx="925780" cy="9257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89574" y="1182688"/>
            <a:ext cx="3347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solidFill>
                  <a:srgbClr val="00206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목차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89574" y="1705908"/>
            <a:ext cx="33473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accent5">
                    <a:lumMod val="50000"/>
                  </a:schemeClr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과제 설명</a:t>
            </a:r>
            <a:endParaRPr kumimoji="1" lang="en-US" altLang="ko-KR" sz="2400" b="1" dirty="0">
              <a:solidFill>
                <a:schemeClr val="accent5">
                  <a:lumMod val="50000"/>
                </a:schemeClr>
              </a:solidFill>
              <a:latin typeface="NanumSquareRoundOTF" charset="-127"/>
              <a:ea typeface="NanumSquareRoundOTF" charset="-127"/>
              <a:cs typeface="NanumSquareRoundOTF" charset="-127"/>
            </a:endParaRPr>
          </a:p>
          <a:p>
            <a:r>
              <a:rPr kumimoji="1" lang="ko-KR" altLang="en-US" sz="2400" b="1" dirty="0">
                <a:solidFill>
                  <a:schemeClr val="accent5">
                    <a:lumMod val="50000"/>
                  </a:schemeClr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  </a:t>
            </a:r>
            <a:r>
              <a:rPr kumimoji="1" lang="ko-KR" altLang="en-US" sz="2400" b="1" dirty="0">
                <a:solidFill>
                  <a:schemeClr val="accent1">
                    <a:lumMod val="50000"/>
                  </a:schemeClr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조원 역할</a:t>
            </a:r>
            <a:endParaRPr kumimoji="1" lang="en-US" altLang="ko-KR" sz="2400" b="1" dirty="0">
              <a:solidFill>
                <a:schemeClr val="accent1">
                  <a:lumMod val="50000"/>
                </a:schemeClr>
              </a:solidFill>
              <a:latin typeface="NanumSquareRoundOTF" charset="-127"/>
              <a:ea typeface="NanumSquareRoundOTF" charset="-127"/>
              <a:cs typeface="NanumSquareRoundOTF" charset="-127"/>
            </a:endParaRPr>
          </a:p>
          <a:p>
            <a:r>
              <a:rPr kumimoji="1" lang="ko-KR" altLang="en-US" sz="2400" b="1" dirty="0">
                <a:solidFill>
                  <a:schemeClr val="accent5">
                    <a:lumMod val="50000"/>
                  </a:schemeClr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진행 상황</a:t>
            </a:r>
            <a:endParaRPr kumimoji="1" lang="en-US" altLang="ko-KR" sz="2400" b="1" dirty="0">
              <a:solidFill>
                <a:schemeClr val="accent5">
                  <a:lumMod val="50000"/>
                </a:schemeClr>
              </a:solidFill>
              <a:latin typeface="NanumSquareRoundOTF" charset="-127"/>
              <a:ea typeface="NanumSquareRoundOTF" charset="-127"/>
              <a:cs typeface="NanumSquareRoundOTF" charset="-127"/>
            </a:endParaRPr>
          </a:p>
          <a:p>
            <a:r>
              <a:rPr kumimoji="1" lang="ko-KR" altLang="en-US" sz="2400" b="1" dirty="0">
                <a:solidFill>
                  <a:schemeClr val="accent5">
                    <a:lumMod val="50000"/>
                  </a:schemeClr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  </a:t>
            </a:r>
            <a:r>
              <a:rPr kumimoji="1" lang="ko-KR" altLang="en-US" sz="2400" b="1" dirty="0">
                <a:solidFill>
                  <a:schemeClr val="accent1">
                    <a:lumMod val="50000"/>
                  </a:schemeClr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과제 난점</a:t>
            </a:r>
            <a:endParaRPr kumimoji="1" lang="en-US" altLang="ko-KR" sz="2400" b="1" dirty="0">
              <a:solidFill>
                <a:schemeClr val="accent1">
                  <a:lumMod val="50000"/>
                </a:schemeClr>
              </a:solidFill>
              <a:latin typeface="NanumSquareRoundOTF" charset="-127"/>
              <a:ea typeface="NanumSquareRoundOTF" charset="-127"/>
              <a:cs typeface="NanumSquareRoundOTF" charset="-127"/>
            </a:endParaRPr>
          </a:p>
          <a:p>
            <a:r>
              <a:rPr kumimoji="1" lang="ko-KR" altLang="en-US" sz="2400" b="1" dirty="0">
                <a:solidFill>
                  <a:schemeClr val="accent5">
                    <a:lumMod val="50000"/>
                  </a:schemeClr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향후 계획</a:t>
            </a:r>
            <a:endParaRPr kumimoji="1" lang="en-US" altLang="ko-KR" sz="2400" b="1" dirty="0">
              <a:solidFill>
                <a:schemeClr val="accent5">
                  <a:lumMod val="50000"/>
                </a:schemeClr>
              </a:solidFill>
              <a:latin typeface="NanumSquareRoundOTF" charset="-127"/>
              <a:ea typeface="NanumSquareRoundOTF" charset="-127"/>
              <a:cs typeface="NanumSquareRoundOTF" charset="-127"/>
            </a:endParaRPr>
          </a:p>
          <a:p>
            <a:r>
              <a:rPr kumimoji="1" lang="ko-KR" altLang="en-US" sz="2400" b="1" dirty="0">
                <a:solidFill>
                  <a:schemeClr val="accent5">
                    <a:lumMod val="50000"/>
                  </a:schemeClr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 </a:t>
            </a:r>
            <a:r>
              <a:rPr kumimoji="1" lang="ko-KR" altLang="en-US" sz="2400" b="1" dirty="0">
                <a:solidFill>
                  <a:schemeClr val="accent1">
                    <a:lumMod val="50000"/>
                  </a:schemeClr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 </a:t>
            </a:r>
            <a:r>
              <a:rPr kumimoji="1" lang="en-US" altLang="ko-KR" sz="2400" b="1" dirty="0">
                <a:solidFill>
                  <a:schemeClr val="accent1">
                    <a:lumMod val="50000"/>
                  </a:schemeClr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Q&amp;A</a:t>
            </a:r>
            <a:endParaRPr kumimoji="1" lang="en-US" altLang="ko-KR" sz="2400" b="1" dirty="0">
              <a:solidFill>
                <a:schemeClr val="accent5">
                  <a:lumMod val="50000"/>
                </a:schemeClr>
              </a:solidFill>
              <a:latin typeface="NanumSquareRoundOTF" charset="-127"/>
              <a:ea typeface="NanumSquareRoundOTF" charset="-127"/>
              <a:cs typeface="NanumSquareRound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790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>
              <a:latin typeface="NanumBarunpen" charset="-127"/>
              <a:ea typeface="NanumBarunpen" charset="-127"/>
              <a:cs typeface="NanumBarunpen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09532" y="2767280"/>
            <a:ext cx="41729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0" b="1" dirty="0">
                <a:solidFill>
                  <a:srgbClr val="00206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과제 설명</a:t>
            </a:r>
          </a:p>
        </p:txBody>
      </p:sp>
    </p:spTree>
    <p:extLst>
      <p:ext uri="{BB962C8B-B14F-4D97-AF65-F5344CB8AC3E}">
        <p14:creationId xmlns:p14="http://schemas.microsoft.com/office/powerpoint/2010/main" val="573077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>
              <a:latin typeface="NanumBarunpen" charset="-127"/>
              <a:ea typeface="NanumBarunpen" charset="-127"/>
              <a:cs typeface="NanumBarunpen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1181100"/>
            <a:ext cx="2247900" cy="22479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050" y="1181100"/>
            <a:ext cx="2247900" cy="22479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800" y="1460500"/>
            <a:ext cx="1689100" cy="16891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462505" y="1579940"/>
            <a:ext cx="9172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9600" dirty="0">
                <a:solidFill>
                  <a:srgbClr val="AB7C0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+</a:t>
            </a:r>
            <a:endParaRPr kumimoji="1" lang="ko-KR" altLang="en-US" sz="9600" dirty="0">
              <a:solidFill>
                <a:srgbClr val="AB7C00"/>
              </a:solidFill>
              <a:latin typeface="NanumSquareRoundOTF" charset="-127"/>
              <a:ea typeface="NanumSquareRoundOTF" charset="-127"/>
              <a:cs typeface="NanumSquareRoundOTF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812255" y="1520220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9600" dirty="0">
                <a:solidFill>
                  <a:srgbClr val="AB7C0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=</a:t>
            </a:r>
            <a:endParaRPr kumimoji="1" lang="ko-KR" altLang="en-US" sz="9600" dirty="0">
              <a:solidFill>
                <a:srgbClr val="AB7C00"/>
              </a:solidFill>
              <a:latin typeface="NanumSquareRoundOTF" charset="-127"/>
              <a:ea typeface="NanumSquareRoundOTF" charset="-127"/>
              <a:cs typeface="NanumSquareRoundOTF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85840" y="3429000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>
                <a:solidFill>
                  <a:srgbClr val="FFFDB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블록체인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83816" y="3429000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>
                <a:solidFill>
                  <a:srgbClr val="FFFDB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결제시스템</a:t>
            </a:r>
            <a:endParaRPr kumimoji="1" lang="ko-KR" altLang="en-US" sz="2000" b="1" dirty="0">
              <a:solidFill>
                <a:srgbClr val="FFFDB0"/>
              </a:solidFill>
              <a:latin typeface="NanumSquareRoundOTF" charset="-127"/>
              <a:ea typeface="NanumSquareRoundOTF" charset="-127"/>
              <a:cs typeface="NanumSquareRoundOTF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605940" y="3429000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>
                <a:solidFill>
                  <a:srgbClr val="FFFDB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지문결제</a:t>
            </a:r>
          </a:p>
        </p:txBody>
      </p:sp>
    </p:spTree>
    <p:extLst>
      <p:ext uri="{BB962C8B-B14F-4D97-AF65-F5344CB8AC3E}">
        <p14:creationId xmlns:p14="http://schemas.microsoft.com/office/powerpoint/2010/main" val="207314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>
              <a:latin typeface="NanumBarunpen" charset="-127"/>
              <a:ea typeface="NanumBarunpen" charset="-127"/>
              <a:cs typeface="NanumBarunpen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09532" y="2767280"/>
            <a:ext cx="41729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0" b="1" dirty="0">
                <a:solidFill>
                  <a:srgbClr val="00206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조원 역할</a:t>
            </a:r>
          </a:p>
        </p:txBody>
      </p:sp>
    </p:spTree>
    <p:extLst>
      <p:ext uri="{BB962C8B-B14F-4D97-AF65-F5344CB8AC3E}">
        <p14:creationId xmlns:p14="http://schemas.microsoft.com/office/powerpoint/2010/main" val="416028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>
              <a:latin typeface="NanumBarunpen" charset="-127"/>
              <a:ea typeface="NanumBarunpen" charset="-127"/>
              <a:cs typeface="NanumBarunpen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613356" y="2539530"/>
            <a:ext cx="5745919" cy="809537"/>
            <a:chOff x="1243224" y="2012948"/>
            <a:chExt cx="5745919" cy="809537"/>
          </a:xfrm>
        </p:grpSpPr>
        <p:sp>
          <p:nvSpPr>
            <p:cNvPr id="3" name="TextBox 2"/>
            <p:cNvSpPr txBox="1"/>
            <p:nvPr/>
          </p:nvSpPr>
          <p:spPr>
            <a:xfrm>
              <a:off x="1243224" y="2151448"/>
              <a:ext cx="14446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dirty="0">
                  <a:solidFill>
                    <a:srgbClr val="FFFDB0"/>
                  </a:solidFill>
                  <a:latin typeface="NanumSquareRoundOTF ExtraBold" charset="-127"/>
                  <a:ea typeface="NanumSquareRoundOTF ExtraBold" charset="-127"/>
                  <a:cs typeface="NanumSquareRoundOTF ExtraBold" charset="-127"/>
                </a:rPr>
                <a:t>김정훈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389600" y="2012948"/>
              <a:ext cx="7457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400" b="1" dirty="0">
                  <a:solidFill>
                    <a:srgbClr val="FFFDB0"/>
                  </a:solidFill>
                  <a:latin typeface="NanumSquareRoundOTF" charset="-127"/>
                  <a:ea typeface="NanumSquareRoundOTF" charset="-127"/>
                  <a:cs typeface="NanumSquareRoundOTF" charset="-127"/>
                </a:rPr>
                <a:t>팀장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787899" y="2453153"/>
              <a:ext cx="2201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b="1" dirty="0" err="1">
                  <a:solidFill>
                    <a:srgbClr val="FFFDB0"/>
                  </a:solidFill>
                  <a:latin typeface="NanumSquareRoundOTF" charset="-127"/>
                  <a:ea typeface="NanumSquareRoundOTF" charset="-127"/>
                  <a:cs typeface="NanumSquareRoundOTF" charset="-127"/>
                </a:rPr>
                <a:t>Hyperledger</a:t>
              </a:r>
              <a:r>
                <a:rPr kumimoji="1" lang="en-US" altLang="ko-KR" b="1" dirty="0">
                  <a:solidFill>
                    <a:srgbClr val="FFFDB0"/>
                  </a:solidFill>
                  <a:latin typeface="NanumSquareRoundOTF" charset="-127"/>
                  <a:ea typeface="NanumSquareRoundOTF" charset="-127"/>
                  <a:cs typeface="NanumSquareRoundOTF" charset="-127"/>
                </a:rPr>
                <a:t> Fabric</a:t>
              </a:r>
              <a:endParaRPr kumimoji="1" lang="ko-KR" altLang="en-US" b="1" dirty="0">
                <a:solidFill>
                  <a:srgbClr val="FFFDB0"/>
                </a:solidFill>
                <a:latin typeface="NanumSquareRoundOTF" charset="-127"/>
                <a:ea typeface="NanumSquareRoundOTF" charset="-127"/>
                <a:cs typeface="NanumSquareRoundOTF" charset="-127"/>
              </a:endParaRPr>
            </a:p>
          </p:txBody>
        </p:sp>
        <p:cxnSp>
          <p:nvCxnSpPr>
            <p:cNvPr id="18" name="직선 연결선[R] 17"/>
            <p:cNvCxnSpPr/>
            <p:nvPr/>
          </p:nvCxnSpPr>
          <p:spPr>
            <a:xfrm flipV="1">
              <a:off x="2687850" y="2243781"/>
              <a:ext cx="701750" cy="230833"/>
            </a:xfrm>
            <a:prstGeom prst="line">
              <a:avLst/>
            </a:prstGeom>
            <a:ln>
              <a:solidFill>
                <a:srgbClr val="FCFF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/>
            <p:cNvCxnSpPr/>
            <p:nvPr/>
          </p:nvCxnSpPr>
          <p:spPr>
            <a:xfrm>
              <a:off x="4135317" y="2243781"/>
              <a:ext cx="652582" cy="394038"/>
            </a:xfrm>
            <a:prstGeom prst="line">
              <a:avLst/>
            </a:prstGeom>
            <a:ln>
              <a:solidFill>
                <a:srgbClr val="FCFF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/>
          <p:cNvGrpSpPr/>
          <p:nvPr/>
        </p:nvGrpSpPr>
        <p:grpSpPr>
          <a:xfrm>
            <a:off x="8122420" y="283768"/>
            <a:ext cx="3716357" cy="796447"/>
            <a:chOff x="6617434" y="2259016"/>
            <a:chExt cx="3716357" cy="796447"/>
          </a:xfrm>
        </p:grpSpPr>
        <p:sp>
          <p:nvSpPr>
            <p:cNvPr id="9" name="TextBox 8"/>
            <p:cNvSpPr txBox="1"/>
            <p:nvPr/>
          </p:nvSpPr>
          <p:spPr>
            <a:xfrm>
              <a:off x="6617434" y="2259016"/>
              <a:ext cx="13051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200" b="1" dirty="0">
                  <a:solidFill>
                    <a:schemeClr val="accent2">
                      <a:lumMod val="75000"/>
                    </a:schemeClr>
                  </a:solidFill>
                  <a:latin typeface="NanumSquareRoundOTF ExtraBold" charset="-127"/>
                  <a:ea typeface="NanumSquareRoundOTF ExtraBold" charset="-127"/>
                  <a:cs typeface="NanumSquareRoundOTF ExtraBold" charset="-127"/>
                </a:rPr>
                <a:t>윤재호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370066" y="2686131"/>
              <a:ext cx="963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b="1" dirty="0">
                  <a:solidFill>
                    <a:schemeClr val="accent2">
                      <a:lumMod val="75000"/>
                    </a:schemeClr>
                  </a:solidFill>
                  <a:latin typeface="NanumSquareRoundOTF" charset="-127"/>
                  <a:ea typeface="NanumSquareRoundOTF" charset="-127"/>
                  <a:cs typeface="NanumSquareRoundOTF" charset="-127"/>
                </a:rPr>
                <a:t>Docker</a:t>
              </a:r>
              <a:endParaRPr kumimoji="1" lang="ko-KR" altLang="en-US" b="1" dirty="0">
                <a:solidFill>
                  <a:schemeClr val="accent2">
                    <a:lumMod val="75000"/>
                  </a:schemeClr>
                </a:solidFill>
                <a:latin typeface="NanumSquareRoundOTF" charset="-127"/>
                <a:ea typeface="NanumSquareRoundOTF" charset="-127"/>
                <a:cs typeface="NanumSquareRoundOTF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135244" y="2676899"/>
              <a:ext cx="10583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b="1" dirty="0">
                  <a:solidFill>
                    <a:schemeClr val="accent2">
                      <a:lumMod val="75000"/>
                    </a:schemeClr>
                  </a:solidFill>
                  <a:latin typeface="NanumSquareRoundOTF" charset="-127"/>
                  <a:ea typeface="NanumSquareRoundOTF" charset="-127"/>
                  <a:cs typeface="NanumSquareRoundOTF" charset="-127"/>
                </a:rPr>
                <a:t>App</a:t>
              </a:r>
              <a:r>
                <a:rPr kumimoji="1" lang="ko-KR" altLang="en-US" b="1" dirty="0">
                  <a:solidFill>
                    <a:schemeClr val="accent2">
                      <a:lumMod val="75000"/>
                    </a:schemeClr>
                  </a:solidFill>
                  <a:latin typeface="NanumSquareRoundOTF" charset="-127"/>
                  <a:ea typeface="NanumSquareRoundOTF" charset="-127"/>
                  <a:cs typeface="NanumSquareRoundOTF" charset="-127"/>
                </a:rPr>
                <a:t>개발</a:t>
              </a:r>
            </a:p>
          </p:txBody>
        </p:sp>
        <p:cxnSp>
          <p:nvCxnSpPr>
            <p:cNvPr id="20" name="직선 연결선[R] 19"/>
            <p:cNvCxnSpPr/>
            <p:nvPr/>
          </p:nvCxnSpPr>
          <p:spPr>
            <a:xfrm>
              <a:off x="7922599" y="2551404"/>
              <a:ext cx="212645" cy="310161"/>
            </a:xfrm>
            <a:prstGeom prst="line">
              <a:avLst/>
            </a:prstGeom>
            <a:ln>
              <a:solidFill>
                <a:srgbClr val="D45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/>
            <p:cNvCxnSpPr>
              <a:endCxn id="13" idx="1"/>
            </p:cNvCxnSpPr>
            <p:nvPr/>
          </p:nvCxnSpPr>
          <p:spPr>
            <a:xfrm flipV="1">
              <a:off x="9193547" y="2870797"/>
              <a:ext cx="176519" cy="9232"/>
            </a:xfrm>
            <a:prstGeom prst="line">
              <a:avLst/>
            </a:prstGeom>
            <a:ln>
              <a:solidFill>
                <a:srgbClr val="D45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/>
          <p:cNvGrpSpPr/>
          <p:nvPr/>
        </p:nvGrpSpPr>
        <p:grpSpPr>
          <a:xfrm>
            <a:off x="460165" y="740504"/>
            <a:ext cx="4778076" cy="601400"/>
            <a:chOff x="2491043" y="3196932"/>
            <a:chExt cx="4778076" cy="601400"/>
          </a:xfrm>
        </p:grpSpPr>
        <p:sp>
          <p:nvSpPr>
            <p:cNvPr id="5" name="TextBox 4"/>
            <p:cNvSpPr txBox="1"/>
            <p:nvPr/>
          </p:nvSpPr>
          <p:spPr>
            <a:xfrm>
              <a:off x="2491043" y="3196932"/>
              <a:ext cx="13051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200" b="1" dirty="0">
                  <a:solidFill>
                    <a:srgbClr val="DFA100"/>
                  </a:solidFill>
                  <a:latin typeface="NanumSquareRoundOTF ExtraBold" charset="-127"/>
                  <a:ea typeface="NanumSquareRoundOTF ExtraBold" charset="-127"/>
                  <a:cs typeface="NanumSquareRoundOTF ExtraBold" charset="-127"/>
                </a:rPr>
                <a:t>나준엽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244480" y="3232209"/>
              <a:ext cx="10246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>
                  <a:solidFill>
                    <a:srgbClr val="DFA100"/>
                  </a:solidFill>
                  <a:latin typeface="NanumSquareRoundOTF" charset="-127"/>
                  <a:ea typeface="NanumSquareRoundOTF" charset="-127"/>
                  <a:cs typeface="NanumSquareRoundOTF" charset="-127"/>
                </a:rPr>
                <a:t>서버운영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41742" y="3429000"/>
              <a:ext cx="9957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b="1" dirty="0">
                  <a:solidFill>
                    <a:srgbClr val="DFA100"/>
                  </a:solidFill>
                  <a:latin typeface="NanumSquareRoundOTF" charset="-127"/>
                  <a:ea typeface="NanumSquareRoundOTF" charset="-127"/>
                  <a:cs typeface="NanumSquareRoundOTF" charset="-127"/>
                </a:rPr>
                <a:t>Node.js</a:t>
              </a:r>
              <a:endParaRPr kumimoji="1" lang="ko-KR" altLang="en-US" b="1" dirty="0">
                <a:solidFill>
                  <a:srgbClr val="DFA100"/>
                </a:solidFill>
                <a:latin typeface="NanumSquareRoundOTF" charset="-127"/>
                <a:ea typeface="NanumSquareRoundOTF" charset="-127"/>
                <a:cs typeface="NanumSquareRoundOTF" charset="-127"/>
              </a:endParaRPr>
            </a:p>
          </p:txBody>
        </p:sp>
        <p:cxnSp>
          <p:nvCxnSpPr>
            <p:cNvPr id="22" name="직선 연결선[R] 21"/>
            <p:cNvCxnSpPr/>
            <p:nvPr/>
          </p:nvCxnSpPr>
          <p:spPr>
            <a:xfrm>
              <a:off x="3796208" y="3489320"/>
              <a:ext cx="945534" cy="124346"/>
            </a:xfrm>
            <a:prstGeom prst="line">
              <a:avLst/>
            </a:prstGeom>
            <a:ln>
              <a:solidFill>
                <a:srgbClr val="E8A2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[R] 22"/>
            <p:cNvCxnSpPr/>
            <p:nvPr/>
          </p:nvCxnSpPr>
          <p:spPr>
            <a:xfrm flipH="1">
              <a:off x="5750617" y="3453097"/>
              <a:ext cx="433214" cy="196791"/>
            </a:xfrm>
            <a:prstGeom prst="line">
              <a:avLst/>
            </a:prstGeom>
            <a:ln>
              <a:solidFill>
                <a:srgbClr val="E8A2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/>
          <p:cNvGrpSpPr/>
          <p:nvPr/>
        </p:nvGrpSpPr>
        <p:grpSpPr>
          <a:xfrm>
            <a:off x="697584" y="4521865"/>
            <a:ext cx="3941140" cy="584775"/>
            <a:chOff x="3247439" y="4102359"/>
            <a:chExt cx="3941140" cy="584775"/>
          </a:xfrm>
        </p:grpSpPr>
        <p:sp>
          <p:nvSpPr>
            <p:cNvPr id="7" name="TextBox 6"/>
            <p:cNvSpPr txBox="1"/>
            <p:nvPr/>
          </p:nvSpPr>
          <p:spPr>
            <a:xfrm>
              <a:off x="3247439" y="4102359"/>
              <a:ext cx="13051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200" b="1" dirty="0">
                  <a:solidFill>
                    <a:srgbClr val="FFFF00"/>
                  </a:solidFill>
                  <a:latin typeface="NanumSquareRoundOTF ExtraBold" charset="-127"/>
                  <a:ea typeface="NanumSquareRoundOTF ExtraBold" charset="-127"/>
                  <a:cs typeface="NanumSquareRoundOTF ExtraBold" charset="-127"/>
                </a:rPr>
                <a:t>이승혁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50466" y="4317802"/>
              <a:ext cx="22381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>
                  <a:solidFill>
                    <a:srgbClr val="FFFF00"/>
                  </a:solidFill>
                  <a:latin typeface="NanumSquareRoundOTF" charset="-127"/>
                  <a:ea typeface="NanumSquareRoundOTF" charset="-127"/>
                  <a:cs typeface="NanumSquareRoundOTF" charset="-127"/>
                </a:rPr>
                <a:t>하드웨어</a:t>
              </a:r>
              <a:r>
                <a:rPr kumimoji="1" lang="en-US" altLang="ko-KR" b="1" dirty="0">
                  <a:solidFill>
                    <a:srgbClr val="FFFF00"/>
                  </a:solidFill>
                  <a:latin typeface="NanumSquareRoundOTF" charset="-127"/>
                  <a:ea typeface="NanumSquareRoundOTF" charset="-127"/>
                  <a:cs typeface="NanumSquareRoundOTF" charset="-127"/>
                </a:rPr>
                <a:t>(</a:t>
              </a:r>
              <a:r>
                <a:rPr kumimoji="1" lang="ko-KR" altLang="en-US" b="1" dirty="0">
                  <a:solidFill>
                    <a:srgbClr val="FFFF00"/>
                  </a:solidFill>
                  <a:latin typeface="NanumSquareRoundOTF" charset="-127"/>
                  <a:ea typeface="NanumSquareRoundOTF" charset="-127"/>
                  <a:cs typeface="NanumSquareRoundOTF" charset="-127"/>
                </a:rPr>
                <a:t>지문 센서</a:t>
              </a:r>
              <a:r>
                <a:rPr kumimoji="1" lang="en-US" altLang="ko-KR" b="1" dirty="0">
                  <a:solidFill>
                    <a:srgbClr val="FFFF00"/>
                  </a:solidFill>
                  <a:latin typeface="NanumSquareRoundOTF" charset="-127"/>
                  <a:ea typeface="NanumSquareRoundOTF" charset="-127"/>
                  <a:cs typeface="NanumSquareRoundOTF" charset="-127"/>
                </a:rPr>
                <a:t>)</a:t>
              </a:r>
              <a:endParaRPr kumimoji="1" lang="ko-KR" altLang="en-US" b="1" dirty="0">
                <a:solidFill>
                  <a:srgbClr val="FFFF00"/>
                </a:solidFill>
                <a:latin typeface="NanumSquareRoundOTF" charset="-127"/>
                <a:ea typeface="NanumSquareRoundOTF" charset="-127"/>
                <a:cs typeface="NanumSquareRoundOTF" charset="-127"/>
              </a:endParaRPr>
            </a:p>
          </p:txBody>
        </p:sp>
        <p:cxnSp>
          <p:nvCxnSpPr>
            <p:cNvPr id="24" name="직선 연결선[R] 23"/>
            <p:cNvCxnSpPr/>
            <p:nvPr/>
          </p:nvCxnSpPr>
          <p:spPr>
            <a:xfrm>
              <a:off x="4552604" y="4394747"/>
              <a:ext cx="397862" cy="107721"/>
            </a:xfrm>
            <a:prstGeom prst="line">
              <a:avLst/>
            </a:prstGeom>
            <a:ln>
              <a:solidFill>
                <a:srgbClr val="F8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/>
          <p:cNvGrpSpPr/>
          <p:nvPr/>
        </p:nvGrpSpPr>
        <p:grpSpPr>
          <a:xfrm>
            <a:off x="8775002" y="4493164"/>
            <a:ext cx="2908283" cy="1058030"/>
            <a:chOff x="6442519" y="3948470"/>
            <a:chExt cx="2908283" cy="1058030"/>
          </a:xfrm>
        </p:grpSpPr>
        <p:sp>
          <p:nvSpPr>
            <p:cNvPr id="6" name="TextBox 5"/>
            <p:cNvSpPr txBox="1"/>
            <p:nvPr/>
          </p:nvSpPr>
          <p:spPr>
            <a:xfrm>
              <a:off x="6442519" y="4317802"/>
              <a:ext cx="13051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2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NanumSquareRoundOTF ExtraBold" charset="-127"/>
                  <a:ea typeface="NanumSquareRoundOTF ExtraBold" charset="-127"/>
                  <a:cs typeface="NanumSquareRoundOTF ExtraBold" charset="-127"/>
                </a:rPr>
                <a:t>이익행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122420" y="3948470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NanumSquareRoundOTF" charset="-127"/>
                  <a:ea typeface="NanumSquareRoundOTF" charset="-127"/>
                  <a:cs typeface="NanumSquareRoundOTF" charset="-127"/>
                </a:rPr>
                <a:t>UI</a:t>
              </a:r>
              <a:r>
                <a:rPr kumimoji="1" lang="ko-KR" alt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NanumSquareRoundOTF" charset="-127"/>
                  <a:ea typeface="NanumSquareRoundOTF" charset="-127"/>
                  <a:cs typeface="NanumSquareRoundOTF" charset="-127"/>
                </a:rPr>
                <a:t>설계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536155" y="4637168"/>
              <a:ext cx="814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NanumSquareRoundOTF" charset="-127"/>
                  <a:ea typeface="NanumSquareRoundOTF" charset="-127"/>
                  <a:cs typeface="NanumSquareRoundOTF" charset="-127"/>
                </a:rPr>
                <a:t>디자인</a:t>
              </a:r>
            </a:p>
          </p:txBody>
        </p:sp>
        <p:cxnSp>
          <p:nvCxnSpPr>
            <p:cNvPr id="25" name="직선 연결선[R] 24"/>
            <p:cNvCxnSpPr/>
            <p:nvPr/>
          </p:nvCxnSpPr>
          <p:spPr>
            <a:xfrm flipV="1">
              <a:off x="7747684" y="4133136"/>
              <a:ext cx="374736" cy="477054"/>
            </a:xfrm>
            <a:prstGeom prst="line">
              <a:avLst/>
            </a:prstGeom>
            <a:ln>
              <a:solidFill>
                <a:srgbClr val="FEAD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/>
            <p:cNvCxnSpPr/>
            <p:nvPr/>
          </p:nvCxnSpPr>
          <p:spPr>
            <a:xfrm>
              <a:off x="8536156" y="4317802"/>
              <a:ext cx="407323" cy="319366"/>
            </a:xfrm>
            <a:prstGeom prst="line">
              <a:avLst/>
            </a:prstGeom>
            <a:ln>
              <a:solidFill>
                <a:srgbClr val="FEAD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9351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>
              <a:latin typeface="NanumBarunpen" charset="-127"/>
              <a:ea typeface="NanumBarunpen" charset="-127"/>
              <a:cs typeface="NanumBarunpen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09532" y="2767280"/>
            <a:ext cx="41729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0" b="1" dirty="0">
                <a:solidFill>
                  <a:srgbClr val="00206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진행 상황</a:t>
            </a:r>
          </a:p>
        </p:txBody>
      </p:sp>
    </p:spTree>
    <p:extLst>
      <p:ext uri="{BB962C8B-B14F-4D97-AF65-F5344CB8AC3E}">
        <p14:creationId xmlns:p14="http://schemas.microsoft.com/office/powerpoint/2010/main" val="2102076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>
              <a:latin typeface="NanumBarunpen" charset="-127"/>
              <a:ea typeface="NanumBarunpen" charset="-127"/>
              <a:cs typeface="NanumBarunpen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39209" y="990786"/>
            <a:ext cx="2710999" cy="3058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9600" b="1" dirty="0">
                <a:solidFill>
                  <a:srgbClr val="FCFFAD"/>
                </a:solidFill>
                <a:latin typeface="NanumSquareRoundOTF ExtraBold" charset="-127"/>
                <a:ea typeface="NanumSquareRoundOTF ExtraBold" charset="-127"/>
                <a:cs typeface="NanumSquareRoundOTF ExtraBold" charset="-127"/>
              </a:rPr>
              <a:t>S/W</a:t>
            </a:r>
            <a:endParaRPr kumimoji="1" lang="ko-KR" altLang="en-US" sz="9600" b="1" dirty="0">
              <a:solidFill>
                <a:srgbClr val="FCFFAD"/>
              </a:solidFill>
              <a:latin typeface="NanumSquareRoundOTF ExtraBold" charset="-127"/>
              <a:ea typeface="NanumSquareRoundOTF ExtraBold" charset="-127"/>
              <a:cs typeface="NanumSquareRoundOTF ExtraBold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1029" y="4098630"/>
            <a:ext cx="2823209" cy="413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9600" b="1" dirty="0">
                <a:solidFill>
                  <a:srgbClr val="FEAD7C"/>
                </a:solidFill>
                <a:latin typeface="NanumSquareRoundOTF ExtraBold" charset="-127"/>
                <a:ea typeface="NanumSquareRoundOTF ExtraBold" charset="-127"/>
                <a:cs typeface="NanumSquareRoundOTF ExtraBold" charset="-127"/>
              </a:rPr>
              <a:t>H/W</a:t>
            </a:r>
            <a:endParaRPr kumimoji="1" lang="ko-KR" altLang="en-US" sz="9600" b="1" dirty="0">
              <a:solidFill>
                <a:srgbClr val="FEAD7C"/>
              </a:solidFill>
              <a:latin typeface="NanumSquareRoundOTF ExtraBold" charset="-127"/>
              <a:ea typeface="NanumSquareRoundOTF ExtraBold" charset="-127"/>
              <a:cs typeface="NanumSquareRoundOTF ExtraBold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25515" y="4158154"/>
            <a:ext cx="59677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 smtClean="0">
                <a:solidFill>
                  <a:srgbClr val="FFCA25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아두이노를</a:t>
            </a:r>
            <a:r>
              <a:rPr lang="ko-KR" altLang="en-US" dirty="0" smtClean="0">
                <a:solidFill>
                  <a:srgbClr val="FFCA25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 이용하여 </a:t>
            </a:r>
            <a:r>
              <a:rPr lang="en-US" altLang="ko-KR" dirty="0" smtClean="0">
                <a:solidFill>
                  <a:srgbClr val="FFCA25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PC</a:t>
            </a:r>
            <a:r>
              <a:rPr lang="ko-KR" altLang="en-US" dirty="0" smtClean="0">
                <a:solidFill>
                  <a:srgbClr val="FFCA25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와 지문인식 센서 연동 완료</a:t>
            </a:r>
            <a:endParaRPr lang="en-US" altLang="ko-KR" dirty="0" smtClean="0">
              <a:solidFill>
                <a:srgbClr val="FFCA25"/>
              </a:solidFill>
              <a:latin typeface="NanumSquareRoundOTF" charset="-127"/>
              <a:ea typeface="NanumSquareRoundOTF" charset="-127"/>
              <a:cs typeface="NanumSquareRoundOTF" charset="-127"/>
            </a:endParaRPr>
          </a:p>
          <a:p>
            <a:endParaRPr lang="en-US" altLang="ko-KR" dirty="0">
              <a:solidFill>
                <a:srgbClr val="FFCA25"/>
              </a:solidFill>
              <a:latin typeface="NanumSquareRoundOTF" charset="-127"/>
              <a:ea typeface="NanumSquareRoundOTF" charset="-127"/>
              <a:cs typeface="NanumSquareRoundOTF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solidFill>
                  <a:srgbClr val="FFCA25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지문조합</a:t>
            </a:r>
            <a:r>
              <a:rPr lang="ko-KR" altLang="en-US" dirty="0" smtClean="0">
                <a:solidFill>
                  <a:srgbClr val="FFCA25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 등록 및 파일 형태로 저장 기능 구현중</a:t>
            </a:r>
            <a:endParaRPr lang="en-US" altLang="ko-KR" dirty="0" smtClean="0">
              <a:solidFill>
                <a:srgbClr val="FFCA25"/>
              </a:solidFill>
              <a:latin typeface="NanumSquareRoundOTF" charset="-127"/>
              <a:ea typeface="NanumSquareRoundOTF" charset="-127"/>
              <a:cs typeface="NanumSquareRoundOTF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rgbClr val="FFCA25"/>
              </a:solidFill>
              <a:latin typeface="NanumSquareRoundOTF" charset="-127"/>
              <a:ea typeface="NanumSquareRoundOTF" charset="-127"/>
              <a:cs typeface="NanumSquareRoundOTF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rgbClr val="FFCA25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안드로이드 스마트폰의 지문인식 센서 활용 예정</a:t>
            </a:r>
            <a:endParaRPr lang="en-US" altLang="ko-KR" dirty="0" smtClean="0">
              <a:solidFill>
                <a:srgbClr val="FFCA25"/>
              </a:solidFill>
              <a:latin typeface="NanumSquareRoundOTF" charset="-127"/>
              <a:ea typeface="NanumSquareRoundOTF" charset="-127"/>
              <a:cs typeface="NanumSquareRoundOTF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0208" y="1042870"/>
            <a:ext cx="840144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CFFAD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 - Android App</a:t>
            </a:r>
            <a:r>
              <a:rPr lang="ko-KR" altLang="en-US" dirty="0">
                <a:solidFill>
                  <a:srgbClr val="FCFFAD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 초기 </a:t>
            </a:r>
            <a:r>
              <a:rPr lang="en-US" altLang="ko-KR" dirty="0">
                <a:solidFill>
                  <a:srgbClr val="FCFFAD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UI</a:t>
            </a:r>
            <a:r>
              <a:rPr lang="ko-KR" altLang="en-US" dirty="0">
                <a:solidFill>
                  <a:srgbClr val="FCFFAD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모델 디자인 구현</a:t>
            </a:r>
            <a:endParaRPr lang="en-US" altLang="ko-KR" dirty="0">
              <a:solidFill>
                <a:srgbClr val="FCFFAD"/>
              </a:solidFill>
              <a:latin typeface="NanumSquareRoundOTF" charset="-127"/>
              <a:ea typeface="NanumSquareRoundOTF" charset="-127"/>
              <a:cs typeface="NanumSquareRoundOTF" charset="-127"/>
            </a:endParaRPr>
          </a:p>
          <a:p>
            <a:endParaRPr lang="en-US" altLang="ko-KR" dirty="0">
              <a:solidFill>
                <a:srgbClr val="FCFFAD"/>
              </a:solidFill>
              <a:latin typeface="NanumSquareRoundOTF" charset="-127"/>
              <a:ea typeface="NanumSquareRoundOTF" charset="-127"/>
              <a:cs typeface="NanumSquareRoundOTF" charset="-127"/>
            </a:endParaRPr>
          </a:p>
          <a:p>
            <a:r>
              <a:rPr lang="ko-KR" altLang="en-US" dirty="0">
                <a:solidFill>
                  <a:srgbClr val="E8A20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 </a:t>
            </a:r>
            <a:r>
              <a:rPr lang="en-US" altLang="ko-KR" dirty="0">
                <a:solidFill>
                  <a:srgbClr val="E8A20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-</a:t>
            </a:r>
            <a:r>
              <a:rPr lang="ko-KR" altLang="en-US" dirty="0">
                <a:solidFill>
                  <a:srgbClr val="E8A20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 </a:t>
            </a:r>
            <a:r>
              <a:rPr lang="en-US" altLang="ko-KR" dirty="0">
                <a:solidFill>
                  <a:srgbClr val="E8A20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Android</a:t>
            </a:r>
            <a:r>
              <a:rPr lang="ko-KR" altLang="en-US" dirty="0">
                <a:solidFill>
                  <a:srgbClr val="E8A20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 </a:t>
            </a:r>
            <a:r>
              <a:rPr lang="en-US" altLang="ko-KR" dirty="0">
                <a:solidFill>
                  <a:srgbClr val="E8A20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App </a:t>
            </a:r>
            <a:r>
              <a:rPr lang="ko-KR" altLang="en-US" dirty="0">
                <a:solidFill>
                  <a:srgbClr val="E8A20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과 </a:t>
            </a:r>
            <a:r>
              <a:rPr lang="en-US" altLang="ko-KR" dirty="0" err="1">
                <a:solidFill>
                  <a:srgbClr val="E8A20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Node.js</a:t>
            </a:r>
            <a:r>
              <a:rPr lang="ko-KR" altLang="en-US" dirty="0">
                <a:solidFill>
                  <a:srgbClr val="E8A20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간 </a:t>
            </a:r>
            <a:r>
              <a:rPr lang="en-US" altLang="ko-KR" dirty="0">
                <a:solidFill>
                  <a:srgbClr val="E8A20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JSON </a:t>
            </a:r>
            <a:r>
              <a:rPr lang="ko-KR" altLang="en-US" dirty="0">
                <a:solidFill>
                  <a:srgbClr val="E8A20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파일 형식 </a:t>
            </a:r>
            <a:r>
              <a:rPr lang="en-US" altLang="ko-KR" dirty="0">
                <a:solidFill>
                  <a:srgbClr val="E8A20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Message</a:t>
            </a:r>
            <a:r>
              <a:rPr lang="ko-KR" altLang="en-US" dirty="0">
                <a:solidFill>
                  <a:srgbClr val="E8A20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 통신 </a:t>
            </a:r>
            <a:r>
              <a:rPr lang="en-US" altLang="ko-KR" dirty="0">
                <a:solidFill>
                  <a:srgbClr val="E8A20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Test</a:t>
            </a:r>
            <a:r>
              <a:rPr lang="ko-KR" altLang="en-US" dirty="0">
                <a:solidFill>
                  <a:srgbClr val="E8A200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 완료</a:t>
            </a:r>
            <a:endParaRPr lang="en-US" altLang="ko-KR" dirty="0">
              <a:solidFill>
                <a:srgbClr val="E8A200"/>
              </a:solidFill>
              <a:latin typeface="NanumSquareRoundOTF" charset="-127"/>
              <a:ea typeface="NanumSquareRoundOTF" charset="-127"/>
              <a:cs typeface="NanumSquareRoundOTF" charset="-127"/>
            </a:endParaRPr>
          </a:p>
          <a:p>
            <a:endParaRPr lang="en-US" altLang="ko-KR" dirty="0">
              <a:solidFill>
                <a:srgbClr val="E8A200"/>
              </a:solidFill>
              <a:latin typeface="NanumSquareRoundOTF" charset="-127"/>
              <a:ea typeface="NanumSquareRoundOTF" charset="-127"/>
              <a:cs typeface="NanumSquareRoundOTF" charset="-127"/>
            </a:endParaRPr>
          </a:p>
          <a:p>
            <a:r>
              <a:rPr lang="ko-KR" altLang="en-US" dirty="0">
                <a:solidFill>
                  <a:srgbClr val="FEAD7C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 </a:t>
            </a:r>
            <a:r>
              <a:rPr lang="en-US" altLang="ko-KR" dirty="0">
                <a:solidFill>
                  <a:srgbClr val="FEAD7C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-</a:t>
            </a:r>
            <a:r>
              <a:rPr lang="ko-KR" altLang="en-US" dirty="0">
                <a:solidFill>
                  <a:srgbClr val="FEAD7C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 사용자</a:t>
            </a:r>
            <a:r>
              <a:rPr lang="en-US" altLang="ko-KR" dirty="0">
                <a:solidFill>
                  <a:srgbClr val="FEAD7C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 </a:t>
            </a:r>
            <a:r>
              <a:rPr lang="ko-KR" altLang="en-US" dirty="0">
                <a:solidFill>
                  <a:srgbClr val="FEAD7C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생성</a:t>
            </a:r>
            <a:r>
              <a:rPr lang="en-US" altLang="ko-KR" dirty="0">
                <a:solidFill>
                  <a:srgbClr val="FEAD7C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 </a:t>
            </a:r>
            <a:r>
              <a:rPr lang="ko-KR" altLang="en-US" dirty="0">
                <a:solidFill>
                  <a:srgbClr val="FEAD7C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및 거래 장부</a:t>
            </a:r>
            <a:r>
              <a:rPr lang="en-US" altLang="ko-KR" dirty="0">
                <a:solidFill>
                  <a:srgbClr val="FEAD7C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(Ledger)</a:t>
            </a:r>
            <a:r>
              <a:rPr lang="ko-KR" altLang="en-US" dirty="0">
                <a:solidFill>
                  <a:srgbClr val="FEAD7C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를 </a:t>
            </a:r>
            <a:r>
              <a:rPr lang="en-US" altLang="ko-KR" dirty="0">
                <a:solidFill>
                  <a:srgbClr val="FEAD7C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Block</a:t>
            </a:r>
            <a:r>
              <a:rPr lang="ko-KR" altLang="en-US" dirty="0">
                <a:solidFill>
                  <a:srgbClr val="FEAD7C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화하여 저장하는 </a:t>
            </a:r>
            <a:r>
              <a:rPr lang="en-US" altLang="ko-KR" dirty="0">
                <a:solidFill>
                  <a:srgbClr val="FEAD7C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Chain code </a:t>
            </a:r>
            <a:r>
              <a:rPr lang="ko-KR" altLang="en-US" dirty="0">
                <a:solidFill>
                  <a:srgbClr val="FEAD7C"/>
                </a:solidFill>
                <a:latin typeface="NanumSquareRoundOTF" charset="-127"/>
                <a:ea typeface="NanumSquareRoundOTF" charset="-127"/>
                <a:cs typeface="NanumSquareRoundOTF" charset="-127"/>
              </a:rPr>
              <a:t>완성</a:t>
            </a:r>
            <a:endParaRPr lang="en-US" altLang="ko-KR" dirty="0">
              <a:solidFill>
                <a:srgbClr val="FEAD7C"/>
              </a:solidFill>
              <a:latin typeface="NanumSquareRoundOTF" charset="-127"/>
              <a:ea typeface="NanumSquareRoundOTF" charset="-127"/>
              <a:cs typeface="NanumSquareRoundOTF" charset="-127"/>
            </a:endParaRPr>
          </a:p>
        </p:txBody>
      </p:sp>
      <p:cxnSp>
        <p:nvCxnSpPr>
          <p:cNvPr id="9" name="직선 연결선[R] 8"/>
          <p:cNvCxnSpPr/>
          <p:nvPr/>
        </p:nvCxnSpPr>
        <p:spPr>
          <a:xfrm>
            <a:off x="1272421" y="3429000"/>
            <a:ext cx="10406961" cy="0"/>
          </a:xfrm>
          <a:prstGeom prst="line">
            <a:avLst/>
          </a:prstGeom>
          <a:ln w="1270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264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0" y="6465454"/>
            <a:ext cx="1422400" cy="1662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2596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5">
            <a:alpha val="80000"/>
          </a:srgbClr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2923</TotalTime>
  <Words>227</Words>
  <Application>Microsoft Office PowerPoint</Application>
  <PresentationFormat>와이드스크린</PresentationFormat>
  <Paragraphs>79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NanumBarunGothicOTF</vt:lpstr>
      <vt:lpstr>NanumBarunpen</vt:lpstr>
      <vt:lpstr>NanumSquareRoundOTF</vt:lpstr>
      <vt:lpstr>NanumSquareRoundOTF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이익행</dc:creator>
  <cp:lastModifiedBy>Monsh</cp:lastModifiedBy>
  <cp:revision>64</cp:revision>
  <dcterms:created xsi:type="dcterms:W3CDTF">2018-04-29T14:50:44Z</dcterms:created>
  <dcterms:modified xsi:type="dcterms:W3CDTF">2018-05-02T14:40:08Z</dcterms:modified>
</cp:coreProperties>
</file>